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30"/>
  </p:notesMasterIdLst>
  <p:handoutMasterIdLst>
    <p:handoutMasterId r:id="rId31"/>
  </p:handoutMasterIdLst>
  <p:sldIdLst>
    <p:sldId id="256" r:id="rId2"/>
    <p:sldId id="362" r:id="rId3"/>
    <p:sldId id="395" r:id="rId4"/>
    <p:sldId id="396" r:id="rId5"/>
    <p:sldId id="397" r:id="rId6"/>
    <p:sldId id="398" r:id="rId7"/>
    <p:sldId id="399" r:id="rId8"/>
    <p:sldId id="400" r:id="rId9"/>
    <p:sldId id="401" r:id="rId10"/>
    <p:sldId id="403" r:id="rId11"/>
    <p:sldId id="404" r:id="rId12"/>
    <p:sldId id="405" r:id="rId13"/>
    <p:sldId id="406" r:id="rId14"/>
    <p:sldId id="408" r:id="rId15"/>
    <p:sldId id="409" r:id="rId16"/>
    <p:sldId id="410" r:id="rId17"/>
    <p:sldId id="411" r:id="rId18"/>
    <p:sldId id="412" r:id="rId19"/>
    <p:sldId id="414" r:id="rId20"/>
    <p:sldId id="413" r:id="rId21"/>
    <p:sldId id="415" r:id="rId22"/>
    <p:sldId id="416" r:id="rId23"/>
    <p:sldId id="417" r:id="rId24"/>
    <p:sldId id="418" r:id="rId25"/>
    <p:sldId id="419" r:id="rId26"/>
    <p:sldId id="420" r:id="rId27"/>
    <p:sldId id="421" r:id="rId28"/>
    <p:sldId id="305" r:id="rId29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00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62" autoAdjust="0"/>
    <p:restoredTop sz="94676" autoAdjust="0"/>
  </p:normalViewPr>
  <p:slideViewPr>
    <p:cSldViewPr>
      <p:cViewPr varScale="1">
        <p:scale>
          <a:sx n="97" d="100"/>
          <a:sy n="97" d="100"/>
        </p:scale>
        <p:origin x="1602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51665BF-614E-493D-9679-722E8A7BF5AC}" type="datetimeFigureOut">
              <a:rPr lang="pl-PL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2E0EFF8-7D15-48FE-9525-EBBE0E784F7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0721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FB6C2-2C24-4E55-BB30-4A1913C31666}" type="datetimeFigureOut">
              <a:rPr lang="pl-PL" smtClean="0"/>
              <a:t>27.11.2025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F90A3-6E74-4349-B803-87D5168C5C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05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>
            <a:extLst>
              <a:ext uri="{FF2B5EF4-FFF2-40B4-BE49-F238E27FC236}">
                <a16:creationId xmlns:a16="http://schemas.microsoft.com/office/drawing/2014/main" id="{DC7602A5-4B49-4F09-9C8C-9FAA87362CC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5B8E6197-BA94-444C-818B-5704E65D2F1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04819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6106EE-625F-4B7F-9CBB-828DEB534327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D8CD36-E728-4054-9E3A-4556EE670B74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B3B922-9AE4-45FB-8B12-BC1080713FC2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19B59-765C-4D1E-9486-8EF1896C5D9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921B22-499E-4DA8-9A74-0C973341C853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F41EC-2A27-4ADE-9C5E-3B35EB75F7EF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3F9662-D4E3-4D51-AECC-498F4CDE5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08963" cy="112236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0924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B728DD-F376-4F5E-A8A7-F9F3B0DC4CD5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C96B2-BE30-4F99-8A35-D49BC06345C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A1E81F-DE96-4300-8627-A839A135C020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0D273-1FD9-44DA-8140-143802F7440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B5723F-3366-4E6C-8877-300A17572B30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3A9906-61A0-473B-8001-B1591E178586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375349-9FFB-4AF2-99CD-22BD255811BC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82252-E074-42DC-B981-B1B1BE126FAF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CBA2DE-2886-42D1-A1D4-8D178BDACC2A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47452FA-BD2D-4C2B-A3CF-67D12EF45D02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67408B-BAC0-443D-880D-23DD0975A3F5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E101F7-9E95-417D-A3CB-AE985C7DA3C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88816A-9EAC-4AFA-A076-E705EE01C608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A7CCA11C-E379-4BFF-A9CE-D5015DBE561C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55A60DD4-E5BA-4D4F-A57F-CE83BCF262DA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6E20E-49FB-4453-B06D-40103DD3752F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A09DC0A9-9A6D-431E-87F1-1651998DEF8E}" type="datetimeFigureOut">
              <a:rPr lang="pl-PL" smtClean="0"/>
              <a:pPr>
                <a:defRPr/>
              </a:pPr>
              <a:t>27.11.2025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08635E4-9924-4DC9-9460-4C26482F28E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332656"/>
            <a:ext cx="8496300" cy="446449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l-PL" sz="4000" b="0" dirty="0">
                <a:effectLst/>
              </a:rPr>
              <a:t>Wymagania w zakresie ochrony przeciwpożarowej dot. obiektów zbiorowej ochrony, o których mowa w ustawie z dnia 5 grudnia </a:t>
            </a:r>
            <a:br>
              <a:rPr lang="pl-PL" sz="4000" b="0" dirty="0">
                <a:effectLst/>
              </a:rPr>
            </a:br>
            <a:r>
              <a:rPr lang="pl-PL" sz="4000" b="0" dirty="0">
                <a:effectLst/>
              </a:rPr>
              <a:t>2024 r. o ochronie ludności </a:t>
            </a:r>
            <a:br>
              <a:rPr lang="pl-PL" sz="4000" b="0" dirty="0">
                <a:effectLst/>
              </a:rPr>
            </a:br>
            <a:r>
              <a:rPr lang="pl-PL" sz="4000" b="0" dirty="0">
                <a:effectLst/>
              </a:rPr>
              <a:t>i obronie cywilnej.</a:t>
            </a:r>
            <a:endParaRPr lang="pl-PL" sz="4000" b="1" dirty="0">
              <a:solidFill>
                <a:schemeClr val="tx2"/>
              </a:solidFill>
            </a:endParaRPr>
          </a:p>
        </p:txBody>
      </p:sp>
      <p:sp>
        <p:nvSpPr>
          <p:cNvPr id="2051" name="Podtytuł 2"/>
          <p:cNvSpPr>
            <a:spLocks noGrp="1"/>
          </p:cNvSpPr>
          <p:nvPr>
            <p:ph type="subTitle" idx="1"/>
          </p:nvPr>
        </p:nvSpPr>
        <p:spPr>
          <a:xfrm>
            <a:off x="1258888" y="4149725"/>
            <a:ext cx="6400800" cy="1463675"/>
          </a:xfrm>
        </p:spPr>
        <p:txBody>
          <a:bodyPr/>
          <a:lstStyle/>
          <a:p>
            <a:pPr eaLnBrk="1" hangingPunct="1"/>
            <a:r>
              <a:rPr lang="pl-PL" sz="4000" b="1" dirty="0">
                <a:solidFill>
                  <a:schemeClr val="tx1"/>
                </a:solidFill>
              </a:rPr>
              <a:t>Krzysztof Wilamowski</a:t>
            </a:r>
          </a:p>
        </p:txBody>
      </p:sp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1692275" y="6003925"/>
            <a:ext cx="5832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l-PL" sz="2000" b="1" dirty="0"/>
              <a:t>Białystok, listopad 2025 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8917-403A-89CC-14E9-7E87B7CDA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B5D518-0AAE-26AA-878A-25D554290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657BA0-28FB-A675-13AC-73D0DA2AA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400600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pl-PL" dirty="0">
                <a:solidFill>
                  <a:prstClr val="white"/>
                </a:solidFill>
              </a:rPr>
              <a:t>Art. 94 i 95 ustawy z dnia 5 grudnia 2024 r. o ochronie ludności i obronie cywilnej:</a:t>
            </a:r>
          </a:p>
          <a:p>
            <a:r>
              <a:rPr lang="pl-PL" dirty="0"/>
              <a:t>Kondygnacje podziemne w budynkach użyteczności publicznej lub budynkach mieszkalnych wielorodzinnych oraz garaże podziemne, jeżeli nie przewidziano w nich budowli ochronnej, </a:t>
            </a:r>
            <a:r>
              <a:rPr lang="pl-PL" b="1" dirty="0">
                <a:solidFill>
                  <a:srgbClr val="FF0000"/>
                </a:solidFill>
              </a:rPr>
              <a:t>projektuje się i wykonuje w sposób umożliwiający zorganizowanie w nich miejsc doraźnego schronienia.</a:t>
            </a:r>
          </a:p>
          <a:p>
            <a:r>
              <a:rPr lang="pl-PL" dirty="0"/>
              <a:t>Budowle podziemne położone w granicach administracyjnych miast wykorzystywane do celów transportu, w tym drogowego i szynowego, w szczególności zagłębione obiekty metra, podziemnego tramwaju i kolei podziemnej, projektuje się i wykonuje w sposób zapewniający spełnienie warunków technicznych i warunków technicznych użytkowania dla budowli ochronnej</a:t>
            </a:r>
          </a:p>
        </p:txBody>
      </p:sp>
    </p:spTree>
    <p:extLst>
      <p:ext uri="{BB962C8B-B14F-4D97-AF65-F5344CB8AC3E}">
        <p14:creationId xmlns:p14="http://schemas.microsoft.com/office/powerpoint/2010/main" val="492839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2CFCE3-078B-A59D-8CC0-BD6EE97D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C136E8-8968-90A4-5B70-D1BAEE2DC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112568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pl-PL" b="1" dirty="0">
                <a:solidFill>
                  <a:srgbClr val="FF0000"/>
                </a:solidFill>
              </a:rPr>
              <a:t>Art. 206 ustawy z dnia 5 grudnia 2024 r. o ochronie ludności i obronie cywilnej</a:t>
            </a:r>
            <a:r>
              <a:rPr lang="pl-PL" dirty="0">
                <a:solidFill>
                  <a:prstClr val="white"/>
                </a:solidFill>
              </a:rPr>
              <a:t>:</a:t>
            </a:r>
            <a:endParaRPr lang="pl-PL" dirty="0"/>
          </a:p>
          <a:p>
            <a:pPr marL="36576" indent="0">
              <a:buNone/>
            </a:pPr>
            <a:r>
              <a:rPr lang="pl-PL" dirty="0"/>
              <a:t>Przepisy art. 93–95 stosuje się dla zamierzenia budowlanego, wobec którego po dniu 31 grudnia 2025 r.: 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został złożony wniosek o pozwolenie na budowę, wniosek o wydanie odrębnej decyzji o zatwierdzeniu projektu zagospodarowania działki lub terenu lub projektu architektoniczno-budowlanego;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zostało dokonane zgłoszenie budowy lub wykonywania innych robót budowlanych w przypadku, gdy nie jest wymagane uzyskanie decyzji o pozwoleniu na budowę. </a:t>
            </a:r>
          </a:p>
        </p:txBody>
      </p:sp>
    </p:spTree>
    <p:extLst>
      <p:ext uri="{BB962C8B-B14F-4D97-AF65-F5344CB8AC3E}">
        <p14:creationId xmlns:p14="http://schemas.microsoft.com/office/powerpoint/2010/main" val="1364327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D7839B-8A19-CBEB-342C-CF63239EB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AC0AF9-E85D-8351-347E-346DB5748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7467600" cy="5073427"/>
          </a:xfrm>
        </p:spPr>
        <p:txBody>
          <a:bodyPr/>
          <a:lstStyle/>
          <a:p>
            <a:pPr marL="36576" indent="0">
              <a:buNone/>
            </a:pPr>
            <a:r>
              <a:rPr lang="pl-PL" dirty="0"/>
              <a:t>Rozporządzenie MSWiA z dnia 9 lipca 2025 r. w sprawie warunków organizowania oraz wymagań , jakie powinny spełniać miejsca doraźnego schronienia.</a:t>
            </a:r>
          </a:p>
          <a:p>
            <a:pPr marL="36576" indent="0">
              <a:buNone/>
            </a:pPr>
            <a:r>
              <a:rPr lang="pl-PL" dirty="0"/>
              <a:t>§ 2 Warunkiem zorganizowania </a:t>
            </a:r>
            <a:r>
              <a:rPr lang="pl-PL" dirty="0" err="1"/>
              <a:t>mds</a:t>
            </a:r>
            <a:r>
              <a:rPr lang="pl-PL" dirty="0"/>
              <a:t> jest:</a:t>
            </a:r>
          </a:p>
          <a:p>
            <a:r>
              <a:rPr lang="pl-PL" dirty="0"/>
              <a:t>wytypowanie obiektu,</a:t>
            </a:r>
          </a:p>
          <a:p>
            <a:r>
              <a:rPr lang="pl-PL" dirty="0"/>
              <a:t>ocena faktycznego stanu technicznego,</a:t>
            </a:r>
          </a:p>
          <a:p>
            <a:r>
              <a:rPr lang="pl-PL" dirty="0"/>
              <a:t>ocena możliwości zorganizowania w obiekcie budowlanym </a:t>
            </a:r>
            <a:r>
              <a:rPr lang="pl-PL" dirty="0" err="1"/>
              <a:t>mds</a:t>
            </a:r>
            <a:r>
              <a:rPr lang="pl-PL" dirty="0"/>
              <a:t>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3517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1CDA0D-CD95-1844-4AD1-A2A246DF5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4031AF-DB17-47EC-E881-A7120B29F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§ 5 – do zorganizowania w obiekcie budowlanym </a:t>
            </a:r>
            <a:r>
              <a:rPr lang="pl-PL" dirty="0" err="1"/>
              <a:t>mds</a:t>
            </a:r>
            <a:r>
              <a:rPr lang="pl-PL" dirty="0"/>
              <a:t> może być wytypowany obiekt, który ma konstrukcję zaprojektowaną i wykonaną zgodnie z wymaganiami określonymi w </a:t>
            </a:r>
            <a:r>
              <a:rPr lang="pl-PL" b="1" dirty="0">
                <a:solidFill>
                  <a:srgbClr val="FF0000"/>
                </a:solidFill>
              </a:rPr>
              <a:t>załączniku nr 1 </a:t>
            </a:r>
            <a:r>
              <a:rPr lang="pl-PL" dirty="0"/>
              <a:t>do rozporządzenia albo wykonaną z elementów konstrukcyjnych przystosowanych zgodnie z wymaganiami określonymi w </a:t>
            </a:r>
            <a:r>
              <a:rPr lang="pl-PL" b="1" dirty="0">
                <a:solidFill>
                  <a:srgbClr val="FF0000"/>
                </a:solidFill>
              </a:rPr>
              <a:t>załączniku nr 2 </a:t>
            </a:r>
            <a:r>
              <a:rPr lang="pl-PL" dirty="0"/>
              <a:t>do rozporządzenia,</a:t>
            </a:r>
          </a:p>
          <a:p>
            <a:r>
              <a:rPr lang="pl-PL" dirty="0"/>
              <a:t>§ 6 – </a:t>
            </a:r>
            <a:r>
              <a:rPr lang="pl-PL" dirty="0" err="1"/>
              <a:t>Mds</a:t>
            </a:r>
            <a:r>
              <a:rPr lang="pl-PL" dirty="0"/>
              <a:t> organizuje się tak, aby ograniczona była możliwość powstania w nim pożaru, a w przypadku jego wystąpienia ograniczone było rozprzestrzenianie się ognia i dymu we wnętrzu </a:t>
            </a:r>
            <a:r>
              <a:rPr lang="pl-PL" dirty="0" err="1"/>
              <a:t>mds</a:t>
            </a:r>
            <a:r>
              <a:rPr lang="pl-PL" dirty="0"/>
              <a:t>, a także zapewniona była możliwość ewakuacji ludzi lub ich uratowania w inny sposób.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0146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13C69-5462-48FC-F053-D8D53D750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BAE7B7-FCAE-19AF-BE32-293DE60BA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56E017-BB1D-814C-FA24-A7FA31289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335" y="980728"/>
            <a:ext cx="8232465" cy="5472608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Złącznik nr 1: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Konstrukcja zapewnia zachowanie stanu granicznego nośności we wszystkich elementach konstrukcyjnych przy odziaływaniu obliczeniowego obciążenia wyjątkowego Ad o wartości co najmniej 10 </a:t>
            </a:r>
            <a:r>
              <a:rPr lang="pl-PL" dirty="0" err="1"/>
              <a:t>kN</a:t>
            </a:r>
            <a:r>
              <a:rPr lang="pl-PL" dirty="0"/>
              <a:t>/m2 oraz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Zapewnia zachowanie stanu granicznego nośności we wszystkich elementach konstrukcyjnych przy odziaływaniu obciążenia wyjątkowego od zagruzowania o wartości Ad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Jako strefę prognozowanego zagruzowania przyjmuje się teren znajdujący się w odległości od ściany zewnętrznej budynku wynoszącej co najmniej </a:t>
            </a:r>
            <a:r>
              <a:rPr lang="pl-PL" dirty="0">
                <a:solidFill>
                  <a:srgbClr val="FFC000"/>
                </a:solidFill>
              </a:rPr>
              <a:t>1/3 wysokości budynku</a:t>
            </a:r>
          </a:p>
        </p:txBody>
      </p:sp>
    </p:spTree>
    <p:extLst>
      <p:ext uri="{BB962C8B-B14F-4D97-AF65-F5344CB8AC3E}">
        <p14:creationId xmlns:p14="http://schemas.microsoft.com/office/powerpoint/2010/main" val="2607607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45A01-5C51-5B5A-8695-B3C563479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0C9987-53E0-D4A1-82DA-B4B292F0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ED95E4-347D-9578-C601-8CD2968AC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Złącznik nr 1: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Obciążenie wyjątkowe od zagruzowania:</a:t>
            </a:r>
          </a:p>
          <a:p>
            <a:r>
              <a:rPr lang="pl-PL" dirty="0"/>
              <a:t>w przypadku budynków o konstrukcji szkieletowej lub w technologii wielkiej płyty – </a:t>
            </a:r>
            <a:br>
              <a:rPr lang="pl-PL" dirty="0"/>
            </a:br>
            <a:r>
              <a:rPr lang="pl-PL" dirty="0"/>
              <a:t>co najmniej 10 </a:t>
            </a:r>
            <a:r>
              <a:rPr lang="pl-PL" dirty="0" err="1"/>
              <a:t>kN</a:t>
            </a:r>
            <a:r>
              <a:rPr lang="pl-PL" dirty="0"/>
              <a:t>/m2 powiększone o wartość 2,5 </a:t>
            </a:r>
            <a:r>
              <a:rPr lang="pl-PL" dirty="0" err="1"/>
              <a:t>kN</a:t>
            </a:r>
            <a:r>
              <a:rPr lang="pl-PL" dirty="0"/>
              <a:t>/m2 na każdą kondygnację powyżej drugiej kondygnacji nadziemnej,</a:t>
            </a:r>
          </a:p>
          <a:p>
            <a:r>
              <a:rPr lang="pl-PL" dirty="0"/>
              <a:t>w przypadku innej konstrukcji – co najmniej </a:t>
            </a:r>
            <a:br>
              <a:rPr lang="pl-PL" dirty="0"/>
            </a:br>
            <a:r>
              <a:rPr lang="pl-PL" dirty="0"/>
              <a:t>10 </a:t>
            </a:r>
            <a:r>
              <a:rPr lang="pl-PL" dirty="0" err="1"/>
              <a:t>kN</a:t>
            </a:r>
            <a:r>
              <a:rPr lang="pl-PL" dirty="0"/>
              <a:t>/m2 powiększone o wartość co najmniej 5 </a:t>
            </a:r>
            <a:r>
              <a:rPr lang="pl-PL" dirty="0" err="1"/>
              <a:t>kN</a:t>
            </a:r>
            <a:r>
              <a:rPr lang="pl-PL" dirty="0"/>
              <a:t>/m2 na każdą kondygnację powyżej drugiej kondygnacji nadziemnej.</a:t>
            </a:r>
          </a:p>
        </p:txBody>
      </p:sp>
    </p:spTree>
    <p:extLst>
      <p:ext uri="{BB962C8B-B14F-4D97-AF65-F5344CB8AC3E}">
        <p14:creationId xmlns:p14="http://schemas.microsoft.com/office/powerpoint/2010/main" val="2436061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AF044-F17D-5EA7-E0C5-2D2F8BBC6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788F30-8531-95B6-E9D1-3076E9827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A09281-B66C-950B-D5E7-0E86A76F8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87" y="1078608"/>
            <a:ext cx="8232465" cy="5472608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Załącznik nr 1: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Obciążenie wyjątkowe od zagruzowania przyjmuje się jako pionowe obciążenie statyczne, równomiernie rozłożone na całej powierzchni stropu </a:t>
            </a:r>
            <a:r>
              <a:rPr lang="pl-PL" dirty="0" err="1"/>
              <a:t>mds</a:t>
            </a:r>
            <a:r>
              <a:rPr lang="pl-PL" dirty="0"/>
              <a:t>. 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W celu zapewnienia wymaganej nośności stropu na oddziaływania wyjątkowe od zagruzowania dopuszcza się uwzględnienie systemu podpór tymczasowych, </a:t>
            </a:r>
          </a:p>
        </p:txBody>
      </p:sp>
    </p:spTree>
    <p:extLst>
      <p:ext uri="{BB962C8B-B14F-4D97-AF65-F5344CB8AC3E}">
        <p14:creationId xmlns:p14="http://schemas.microsoft.com/office/powerpoint/2010/main" val="195065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DBB7B-A56D-16EC-C054-8C948F548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3071E9-0EDB-E681-D32A-295C77B9F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8C87E0-A2DE-46A9-C9C3-7EC8D0190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Załącznik nr 2 (elementy konstrukcyjne przystosowane):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Strop żelbetowy o wytrzymałości odpowiadającej klasie co najmniej C25/30 o grubości:</a:t>
            </a:r>
          </a:p>
          <a:p>
            <a:r>
              <a:rPr lang="pl-PL" dirty="0"/>
              <a:t>co najmniej 0,2 m – w przypadku </a:t>
            </a:r>
            <a:r>
              <a:rPr lang="pl-PL" dirty="0" err="1"/>
              <a:t>mds</a:t>
            </a:r>
            <a:r>
              <a:rPr lang="pl-PL" dirty="0"/>
              <a:t> usytuowanego poza strefą prognozowanego zagruzowania albo usytuowanego pod budynkiem niskim </a:t>
            </a:r>
          </a:p>
          <a:p>
            <a:r>
              <a:rPr lang="pl-PL" dirty="0"/>
              <a:t>co najmniej 0,25 m – w przypadku </a:t>
            </a:r>
            <a:r>
              <a:rPr lang="pl-PL" dirty="0" err="1"/>
              <a:t>mds</a:t>
            </a:r>
            <a:r>
              <a:rPr lang="pl-PL" dirty="0"/>
              <a:t> zlokalizowanego pod budynkiem średniowysokim lub w strefie prognozowanego zagruzowania od takiego budynku,</a:t>
            </a:r>
          </a:p>
          <a:p>
            <a:r>
              <a:rPr lang="pl-PL" dirty="0"/>
              <a:t>co najmniej 0,3 m – w przypadku </a:t>
            </a:r>
            <a:r>
              <a:rPr lang="pl-PL" dirty="0" err="1"/>
              <a:t>mds</a:t>
            </a:r>
            <a:r>
              <a:rPr lang="pl-PL" dirty="0"/>
              <a:t> zlokalizowanego pod budynkiem wysokim lub wysokościowym lub w strefie prognozowanego zagruzowania od takich budynków</a:t>
            </a:r>
          </a:p>
          <a:p>
            <a:pPr marL="3657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4701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3AECA-73B3-8C71-0C6F-CBCF7D0DA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A6A159-E7F7-78DD-2ABC-D8FA87E4F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81184C-DEC5-1A8A-9C2D-E1F05E8B6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Załącznik nr 2 (elementy konstrukcyjne przystosowane):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Ściany nośne żelbetowe lub z betonu zbrojonego o grubości co najmniej 20 cm lub murowane z cegły pełnej, bloczków silikatowych pełnych lub bloczków betonowych pełnych o grubości co najmniej 24 cm; </a:t>
            </a:r>
          </a:p>
          <a:p>
            <a:pPr marL="550926" indent="-514350">
              <a:buFont typeface="+mj-lt"/>
              <a:buAutoNum type="arabicPeriod"/>
            </a:pPr>
            <a:r>
              <a:rPr lang="pl-PL" dirty="0"/>
              <a:t>Ściany zewnętrzne bez okien lub z oknami przystosowanymi do zabezpieczenia, spełniającymi następujące warunki: </a:t>
            </a:r>
          </a:p>
          <a:p>
            <a:r>
              <a:rPr lang="pl-PL" dirty="0"/>
              <a:t>łączna powierzchnia otworów okiennych w części ściany ponad poziomem terenu jest nie większa niż 30 % powierzchni tej części ściany, </a:t>
            </a:r>
          </a:p>
          <a:p>
            <a:r>
              <a:rPr lang="pl-PL" dirty="0"/>
              <a:t>powierzchnia każdego otworu okiennego w ścianie jest nie większa niż 2 m2, </a:t>
            </a:r>
          </a:p>
          <a:p>
            <a:r>
              <a:rPr lang="pl-PL" dirty="0"/>
              <a:t>odległość między otworami okiennymi jest nie mniejsza niż 0,4 m.</a:t>
            </a:r>
          </a:p>
        </p:txBody>
      </p:sp>
    </p:spTree>
    <p:extLst>
      <p:ext uri="{BB962C8B-B14F-4D97-AF65-F5344CB8AC3E}">
        <p14:creationId xmlns:p14="http://schemas.microsoft.com/office/powerpoint/2010/main" val="3197175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37C47-40B9-0B46-77B9-87A87543A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3397FF-3189-A459-DB47-3C3705069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BCB6B0-C7FC-2091-9358-2CC828A2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Pojemność </a:t>
            </a:r>
            <a:r>
              <a:rPr lang="pl-PL" dirty="0" err="1">
                <a:solidFill>
                  <a:srgbClr val="FFC000"/>
                </a:solidFill>
              </a:rPr>
              <a:t>mds</a:t>
            </a:r>
            <a:r>
              <a:rPr lang="pl-PL" dirty="0">
                <a:solidFill>
                  <a:srgbClr val="FFC000"/>
                </a:solidFill>
              </a:rPr>
              <a:t>:</a:t>
            </a:r>
          </a:p>
          <a:p>
            <a:r>
              <a:rPr lang="pl-PL" dirty="0"/>
              <a:t>minimalna powierzchnia wolnej przestrzeni liczona po podłodze przypadająca na jedną osobę to 1,5 m2 oraz 2 m2 na każdą osobę z niepełnosprawnością poruszającą się na wózku inwalidzkim.</a:t>
            </a:r>
          </a:p>
          <a:p>
            <a:r>
              <a:rPr lang="pl-PL" dirty="0"/>
              <a:t>przy określaniu pojemności </a:t>
            </a:r>
            <a:r>
              <a:rPr lang="pl-PL" dirty="0" err="1"/>
              <a:t>mds</a:t>
            </a:r>
            <a:r>
              <a:rPr lang="pl-PL" dirty="0"/>
              <a:t> uwzględnia się wyłącznie wolną powierzchnię, niezabudowaną, w pomieszczeniu o wysokości co najmniej 2 m, w której nie przewiduje się długotrwałego magazynowania i może zostać przeznaczona dla osób przebywających w </a:t>
            </a:r>
            <a:r>
              <a:rPr lang="pl-PL" dirty="0" err="1"/>
              <a:t>mds</a:t>
            </a:r>
            <a:endParaRPr lang="pl-PL" dirty="0"/>
          </a:p>
          <a:p>
            <a:r>
              <a:rPr lang="pl-PL" dirty="0"/>
              <a:t>do powierzchni, nie wlicza się powierzchni wydzielonych komórek lokatorskich w piwnicach, </a:t>
            </a:r>
            <a:br>
              <a:rPr lang="pl-PL" dirty="0"/>
            </a:br>
            <a:r>
              <a:rPr lang="pl-PL" dirty="0"/>
              <a:t>a także pomieszczeń technicznych i magazynowych, do których dostęp może być ograniczony.</a:t>
            </a:r>
          </a:p>
          <a:p>
            <a:pPr marL="3657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747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12DF33-8F6B-4A7F-BB59-6268DFD89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Obiekty zbiorowej ochrony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F05EE9-CF92-4052-A0CC-E3CB1E7DC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l-PL" dirty="0"/>
              <a:t>Art. 85 Ustawy z dnia 5 grudnia 2024 r. o ochronie ludności i obronie cywilnej:</a:t>
            </a:r>
          </a:p>
          <a:p>
            <a:pPr algn="just"/>
            <a:r>
              <a:rPr lang="pl-PL" dirty="0"/>
              <a:t>obiekt budowlany albo jego część uznaje się za budowlę ochronną na podstawie wyznaczenia przez właściwy organ ochrony ludności, na podstawie porozumienia właściwego organu ochrony ludności z właścicielem lub zarządcą budynku albo na podstawie decyzji właściwego organu ochrony ludności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3211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83687-A198-032A-9F71-ECC15FFAD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DCAC6D-BCEC-0C93-34CA-075D5D9F3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8D315E-5A4A-0532-1715-33E38B909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Ewakuacja:</a:t>
            </a:r>
          </a:p>
          <a:p>
            <a:pPr marL="36576" indent="0">
              <a:buNone/>
            </a:pPr>
            <a:r>
              <a:rPr lang="pl-PL" dirty="0"/>
              <a:t>w przypadku pomieszczenia lub zespołu pomieszczeń w budynku lub w budowli spełniającej funkcję użytkową  budynku, posiadających podłogę zagłębioną poniżej przylegającego do nich terenu o co najmniej 1,5 m lub znajdujących się na kondygnacji podziemnej lub w garażu podziemnym zapewnia się: </a:t>
            </a:r>
          </a:p>
          <a:p>
            <a:r>
              <a:rPr lang="pl-PL" dirty="0"/>
              <a:t>co najmniej jedno wyjście ewakuacyjne na każde rozpoczęte 200 osób pojemności </a:t>
            </a:r>
            <a:r>
              <a:rPr lang="pl-PL" dirty="0" err="1"/>
              <a:t>mds</a:t>
            </a:r>
            <a:r>
              <a:rPr lang="pl-PL" dirty="0"/>
              <a:t> oraz </a:t>
            </a:r>
          </a:p>
          <a:p>
            <a:r>
              <a:rPr lang="pl-PL" dirty="0"/>
              <a:t>co najmniej jedno wyjście zapasowe na każde rozpoczęte 400 osób pojemności </a:t>
            </a:r>
            <a:r>
              <a:rPr lang="pl-PL" dirty="0" err="1"/>
              <a:t>mds</a:t>
            </a:r>
            <a:r>
              <a:rPr lang="pl-PL" dirty="0"/>
              <a:t>, jeżeli pojemność </a:t>
            </a:r>
            <a:r>
              <a:rPr lang="pl-PL" dirty="0" err="1"/>
              <a:t>mds</a:t>
            </a:r>
            <a:r>
              <a:rPr lang="pl-PL" dirty="0"/>
              <a:t> jest większa niż 30 osób.</a:t>
            </a:r>
          </a:p>
        </p:txBody>
      </p:sp>
    </p:spTree>
    <p:extLst>
      <p:ext uri="{BB962C8B-B14F-4D97-AF65-F5344CB8AC3E}">
        <p14:creationId xmlns:p14="http://schemas.microsoft.com/office/powerpoint/2010/main" val="3596295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811F4-BE6B-2C1D-8896-7CA4DCF92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2419D7-8B52-B787-F126-4E2D390E4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CD7DFC-27C2-9B2F-2A15-C6DB223EB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Wyjście ewakuacyjne i droga służąca do ewakuacji:</a:t>
            </a:r>
          </a:p>
          <a:p>
            <a:r>
              <a:rPr lang="pl-PL" dirty="0"/>
              <a:t>umożliwia ewakuację osób na zewnątrz obiektu budowlanego bezpośrednio lub drogami służącymi do ewakuacji o szerokości nie mniejszej niż 0,8 m; </a:t>
            </a:r>
          </a:p>
          <a:p>
            <a:r>
              <a:rPr lang="pl-PL" dirty="0"/>
              <a:t>ma drzwi o szerokości w świetle ościeżnicy nie mniejszej niż 0,8 m i wysokości w świetle ościeżnicy nie mniejszej niż 1,8 m; </a:t>
            </a:r>
          </a:p>
          <a:p>
            <a:r>
              <a:rPr lang="pl-PL" dirty="0"/>
              <a:t>ma drzwi oraz drogi służące do ewakuacji o szerokości obliczonej proporcjonalnie do liczby osób, do których ewakuacji służą, przyjmując co najmniej 0,4 m na 100 osób.</a:t>
            </a:r>
          </a:p>
        </p:txBody>
      </p:sp>
    </p:spTree>
    <p:extLst>
      <p:ext uri="{BB962C8B-B14F-4D97-AF65-F5344CB8AC3E}">
        <p14:creationId xmlns:p14="http://schemas.microsoft.com/office/powerpoint/2010/main" val="34187739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F9D4D-569D-5A09-6B74-D7523282B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EA43B0-C51C-E288-9208-D59B06B3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D971CB2-FE89-EA99-D9C9-150B483A3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3" y="980728"/>
            <a:ext cx="8640960" cy="5472608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pl-PL" dirty="0">
                <a:solidFill>
                  <a:schemeClr val="accent2"/>
                </a:solidFill>
              </a:rPr>
              <a:t>Wyjście zapasowe:</a:t>
            </a:r>
          </a:p>
          <a:p>
            <a:r>
              <a:rPr lang="pl-PL" dirty="0"/>
              <a:t>jest zlokalizowane poza strefą prognozowanego zagruzowania; </a:t>
            </a:r>
          </a:p>
          <a:p>
            <a:r>
              <a:rPr lang="pl-PL" dirty="0"/>
              <a:t>ma wymiary w świetle otworu lub przekroju poprzecznego nie mniejsze niż 0,6 m szerokości i 0,8 m wysokości, a w przypadku gdy wymiarem charakterystycznym jest średnica – nie mniejsze </a:t>
            </a:r>
            <a:br>
              <a:rPr lang="pl-PL" dirty="0"/>
            </a:br>
            <a:r>
              <a:rPr lang="pl-PL" dirty="0"/>
              <a:t>niż 0,8 m; </a:t>
            </a:r>
          </a:p>
          <a:p>
            <a:r>
              <a:rPr lang="pl-PL" dirty="0"/>
              <a:t>umożliwia ewakuację osób na zewnątrz obiektu przy wykorzystaniu wyjść oraz dróg innych niż służące jako wejścia i drogi dojścia do </a:t>
            </a:r>
            <a:r>
              <a:rPr lang="pl-PL" dirty="0" err="1"/>
              <a:t>mds</a:t>
            </a:r>
            <a:r>
              <a:rPr lang="pl-PL" dirty="0"/>
              <a:t>, z wyjątkiem przypadku, gdy wejście jest zlokalizowane poza strefą prognozowanego zagruzowania.</a:t>
            </a:r>
          </a:p>
        </p:txBody>
      </p:sp>
    </p:spTree>
    <p:extLst>
      <p:ext uri="{BB962C8B-B14F-4D97-AF65-F5344CB8AC3E}">
        <p14:creationId xmlns:p14="http://schemas.microsoft.com/office/powerpoint/2010/main" val="4213173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5FBB8-AAC6-C71D-2B8B-996A91486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71222A-0C30-8053-05E7-16D521BF8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3F26F2-9828-805B-4E4D-7DE0943E3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pl-PL" dirty="0">
                <a:solidFill>
                  <a:srgbClr val="FFC000"/>
                </a:solidFill>
              </a:rPr>
              <a:t>Wyjście zapasowe (brak możliwości zorganizowania poza strefa zagruzowania):</a:t>
            </a:r>
          </a:p>
          <a:p>
            <a:r>
              <a:rPr lang="pl-PL" dirty="0"/>
              <a:t>do 300 osób, i kubatura netto nie mniej niż </a:t>
            </a:r>
            <a:br>
              <a:rPr lang="pl-PL" dirty="0"/>
            </a:br>
            <a:r>
              <a:rPr lang="pl-PL" dirty="0"/>
              <a:t>30 m</a:t>
            </a:r>
            <a:r>
              <a:rPr lang="pl-PL" baseline="30000" dirty="0"/>
              <a:t>3</a:t>
            </a:r>
            <a:r>
              <a:rPr lang="pl-PL" dirty="0"/>
              <a:t> na osobę,</a:t>
            </a:r>
          </a:p>
          <a:p>
            <a:r>
              <a:rPr lang="pl-PL" dirty="0"/>
              <a:t>co najmniej dwa wyjścia bezpośrednie lub przez przedsionek p.poż do co najmniej dwóch klatek schodowych,</a:t>
            </a:r>
          </a:p>
          <a:p>
            <a:r>
              <a:rPr lang="pl-PL" dirty="0"/>
              <a:t>jedno wyjście bezpośrednie lub do jednej klatki schodowej przez przedsionek p.poż oraz szyb awaryjny lub wjazd lub wyjazd z garażu (dot. pomieszczeń powyżej drugiej kondygnacji podziemnej).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5117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05355-049F-8E82-EF21-6698E4650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EA9A0F-8FA7-6894-A9E5-7AB00D8E3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C1DCFD-5B7B-72C8-FCCE-842FF24E6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85000" lnSpcReduction="20000"/>
          </a:bodyPr>
          <a:lstStyle/>
          <a:p>
            <a:pPr marL="550926" indent="-514350" algn="just">
              <a:buFont typeface="+mj-lt"/>
              <a:buAutoNum type="arabicPeriod"/>
            </a:pPr>
            <a:r>
              <a:rPr lang="pl-PL" dirty="0"/>
              <a:t>Okna w ścianach zewnętrznych oraz wejścia prowadzące do </a:t>
            </a:r>
            <a:r>
              <a:rPr lang="pl-PL" dirty="0" err="1"/>
              <a:t>mds</a:t>
            </a:r>
            <a:r>
              <a:rPr lang="pl-PL" dirty="0"/>
              <a:t> bezpośrednio z zewnątrz zabezpiecza się przed wnikaniem do wnętrza </a:t>
            </a:r>
            <a:r>
              <a:rPr lang="pl-PL" dirty="0" err="1"/>
              <a:t>mds</a:t>
            </a:r>
            <a:r>
              <a:rPr lang="pl-PL" dirty="0"/>
              <a:t> odłamków amunicji oraz pocisków z ostrzału z broni małokalibrowej, lub w przypadku wejść wykonuje się przedsionki ochronne lub stosuje drzwi ochronne. 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pl-PL" dirty="0"/>
              <a:t>W przypadku pomieszczenia lub zespołu pomieszczeń znajdujących się w garażu podziemnym, część </a:t>
            </a:r>
            <a:r>
              <a:rPr lang="pl-PL" dirty="0" err="1"/>
              <a:t>mds</a:t>
            </a:r>
            <a:r>
              <a:rPr lang="pl-PL" dirty="0"/>
              <a:t>, </a:t>
            </a:r>
            <a:br>
              <a:rPr lang="pl-PL" dirty="0"/>
            </a:br>
            <a:r>
              <a:rPr lang="pl-PL" dirty="0"/>
              <a:t>w której przewiduje się przebywanie osób, wyznacza się w odległości co najmniej 20 m od bramy garażowej i oznacza się ją na powierzchni podłogi liniami poziomymi o szerokości 0,08–0,1 m od strony: </a:t>
            </a:r>
          </a:p>
          <a:p>
            <a:pPr algn="just"/>
            <a:r>
              <a:rPr lang="pl-PL" dirty="0"/>
              <a:t>części, w której przewiduje się przebywanie osób – linią w kolorze zielonym; </a:t>
            </a:r>
          </a:p>
          <a:p>
            <a:pPr algn="just"/>
            <a:r>
              <a:rPr lang="pl-PL" dirty="0"/>
              <a:t>pozostałej części budynku – linią w kolorze pomarańczowym.</a:t>
            </a:r>
          </a:p>
        </p:txBody>
      </p:sp>
    </p:spTree>
    <p:extLst>
      <p:ext uri="{BB962C8B-B14F-4D97-AF65-F5344CB8AC3E}">
        <p14:creationId xmlns:p14="http://schemas.microsoft.com/office/powerpoint/2010/main" val="1759260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3809-3612-3957-92F9-88B1ECF85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A2EFA3-235C-903D-6F1D-875120FF4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EFE49D-AB79-3739-EF2E-EC98D7147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>
            <a:normAutofit fontScale="77500" lnSpcReduction="20000"/>
          </a:bodyPr>
          <a:lstStyle/>
          <a:p>
            <a:pPr marL="36576" indent="0">
              <a:buNone/>
            </a:pPr>
            <a:r>
              <a:rPr lang="pl-PL" dirty="0"/>
              <a:t>W </a:t>
            </a:r>
            <a:r>
              <a:rPr lang="pl-PL" dirty="0" err="1"/>
              <a:t>mds</a:t>
            </a:r>
            <a:r>
              <a:rPr lang="pl-PL" dirty="0"/>
              <a:t>, zapewnia się instalacje lub przyłącza instalacyjne umożliwiające dalsze rozprowadzenie instalacji lub podłączenie urządzeń, służące do: </a:t>
            </a:r>
          </a:p>
          <a:p>
            <a:r>
              <a:rPr lang="pl-PL" dirty="0"/>
              <a:t>zaopatrywania w wodę przeznaczoną do spożycia przez ludzi; </a:t>
            </a:r>
          </a:p>
          <a:p>
            <a:r>
              <a:rPr lang="pl-PL" dirty="0"/>
              <a:t>odprowadzania lub gromadzenia ścieków; </a:t>
            </a:r>
          </a:p>
          <a:p>
            <a:r>
              <a:rPr lang="pl-PL" dirty="0"/>
              <a:t>wentylacji i utrzymania w czasie schronienia nie krótszym niż 48 godzin stężenia objętościowego tlenu wynoszącego co najmniej 18 % oraz dwutlenku węgla nie większego niż 2,0 %;</a:t>
            </a:r>
          </a:p>
          <a:p>
            <a:r>
              <a:rPr lang="pl-PL" dirty="0"/>
              <a:t>dostarczania energii elektrycznej o odpowiednich parametrach technicznych do odbiorników; </a:t>
            </a:r>
          </a:p>
          <a:p>
            <a:r>
              <a:rPr lang="pl-PL" dirty="0"/>
              <a:t>oświetlenia światłem sztucznym całej powierzchni </a:t>
            </a:r>
            <a:r>
              <a:rPr lang="pl-PL" dirty="0" err="1"/>
              <a:t>mds</a:t>
            </a:r>
            <a:r>
              <a:rPr lang="pl-PL" dirty="0"/>
              <a:t> z natężeniem oświetlenia, mierzonym na poziomie podłogi, nie mniejszym niż 50 lx; </a:t>
            </a:r>
          </a:p>
          <a:p>
            <a:r>
              <a:rPr lang="pl-PL" dirty="0"/>
              <a:t>ogrzewania; </a:t>
            </a:r>
          </a:p>
          <a:p>
            <a:r>
              <a:rPr lang="pl-PL" dirty="0"/>
              <a:t>odwodnienia stosownie do warunków gruntowo­‑wodnych; </a:t>
            </a:r>
          </a:p>
          <a:p>
            <a:r>
              <a:rPr lang="pl-PL" dirty="0"/>
              <a:t> odbioru komunikatów radiowych publicznej radiofonii</a:t>
            </a:r>
          </a:p>
        </p:txBody>
      </p:sp>
    </p:spTree>
    <p:extLst>
      <p:ext uri="{BB962C8B-B14F-4D97-AF65-F5344CB8AC3E}">
        <p14:creationId xmlns:p14="http://schemas.microsoft.com/office/powerpoint/2010/main" val="21438615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392E2-B176-5910-87FE-E6205B86C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5BB1C3-94C9-FEE8-3D87-1FF3D609D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D09762-D285-F06B-B210-4E0BD49E6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435281" cy="5760640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pl-PL" dirty="0" err="1"/>
              <a:t>Mds</a:t>
            </a:r>
            <a:r>
              <a:rPr lang="pl-PL" dirty="0"/>
              <a:t> o pojemności większej niż 200 osób wyposaża się w: </a:t>
            </a:r>
          </a:p>
          <a:p>
            <a:r>
              <a:rPr lang="pl-PL" dirty="0"/>
              <a:t>instalację kanalizacyjną umożliwiającą odprowadzanie ścieków;</a:t>
            </a:r>
          </a:p>
          <a:p>
            <a:r>
              <a:rPr lang="pl-PL" dirty="0"/>
              <a:t>co najmniej jedno pomieszczenie higieniczno­‑sanitarne, </a:t>
            </a:r>
            <a:br>
              <a:rPr lang="pl-PL" dirty="0"/>
            </a:br>
            <a:r>
              <a:rPr lang="pl-PL" dirty="0"/>
              <a:t>w którym na każde 75 osób pojemności </a:t>
            </a:r>
            <a:r>
              <a:rPr lang="pl-PL" dirty="0" err="1"/>
              <a:t>mds</a:t>
            </a:r>
            <a:r>
              <a:rPr lang="pl-PL" dirty="0"/>
              <a:t> zapewnia się co najmniej jedną umywalkę i miskę ustępową lub ustęp suchy nieskanalizowany, przy czym liczba ustępów suchych nieskanalizowanych w stosunku do misek ustępowych podłączonych do kanalizacji nie może być większa niż 3:1;</a:t>
            </a:r>
          </a:p>
          <a:p>
            <a:r>
              <a:rPr lang="pl-PL" dirty="0"/>
              <a:t>urządzenia służące do przygotowywania posiłków;</a:t>
            </a:r>
          </a:p>
          <a:p>
            <a:r>
              <a:rPr lang="pl-PL" dirty="0"/>
              <a:t>urządzenia służące do odcięcia dopływu prądu i wody zainstalowane przy wejściu instalacji do </a:t>
            </a:r>
            <a:r>
              <a:rPr lang="pl-PL" dirty="0" err="1"/>
              <a:t>mds</a:t>
            </a:r>
            <a:r>
              <a:rPr lang="pl-PL" dirty="0"/>
              <a:t>.</a:t>
            </a:r>
          </a:p>
          <a:p>
            <a:r>
              <a:rPr lang="pl-PL" dirty="0"/>
              <a:t>w </a:t>
            </a:r>
            <a:r>
              <a:rPr lang="pl-PL" dirty="0" err="1"/>
              <a:t>mds</a:t>
            </a:r>
            <a:r>
              <a:rPr lang="pl-PL" dirty="0"/>
              <a:t> </a:t>
            </a:r>
            <a:r>
              <a:rPr lang="pl-PL" dirty="0">
                <a:solidFill>
                  <a:srgbClr val="FFC000"/>
                </a:solidFill>
              </a:rPr>
              <a:t>nie mogą znajdować się instalacje lub urządzenia gazowe</a:t>
            </a:r>
            <a:r>
              <a:rPr lang="pl-PL" dirty="0"/>
              <a:t>, chyba że zapewniono możliwość odcięcia instalacji gazowych zaworami w obrębie </a:t>
            </a:r>
            <a:r>
              <a:rPr lang="pl-PL" dirty="0" err="1"/>
              <a:t>mds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42693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CD106-A9CD-0F17-4A47-EDB3F674C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723EDD-DDD7-70CB-9063-B6B349F3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335" y="306784"/>
            <a:ext cx="7467600" cy="850106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0000"/>
                </a:solidFill>
              </a:rPr>
              <a:t>miejsca doraźnego schronienia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36D0CF-0923-1696-10A8-B0728218C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80728"/>
            <a:ext cx="8232465" cy="5472608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74560AD-E000-B0EB-F293-373BF5B401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7E5388AD-5DDA-1B22-3182-38F3DDC9CFEC}"/>
              </a:ext>
            </a:extLst>
          </p:cNvPr>
          <p:cNvSpPr txBox="1"/>
          <p:nvPr/>
        </p:nvSpPr>
        <p:spPr>
          <a:xfrm>
            <a:off x="755576" y="692696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250 osób: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chemeClr val="bg1"/>
                </a:solidFill>
              </a:rPr>
              <a:t>2 wyjścia,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chemeClr val="bg1"/>
                </a:solidFill>
              </a:rPr>
              <a:t>Jedno zapasowe</a:t>
            </a:r>
          </a:p>
        </p:txBody>
      </p:sp>
    </p:spTree>
    <p:extLst>
      <p:ext uri="{BB962C8B-B14F-4D97-AF65-F5344CB8AC3E}">
        <p14:creationId xmlns:p14="http://schemas.microsoft.com/office/powerpoint/2010/main" val="1735917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60B3C6E6-23EA-489D-85EA-3FA45819C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3963"/>
            <a:ext cx="9144000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pl-PL" altLang="pl-PL" sz="4400" b="0" dirty="0">
                <a:solidFill>
                  <a:srgbClr val="FF0000"/>
                </a:solidFill>
                <a:latin typeface="+mj-lt"/>
                <a:cs typeface="Mangal" charset="0"/>
              </a:rPr>
              <a:t>Dziękuję za uwagę</a:t>
            </a:r>
          </a:p>
          <a:p>
            <a:pPr algn="ctr">
              <a:buClrTx/>
              <a:buFontTx/>
              <a:buNone/>
            </a:pPr>
            <a:endParaRPr lang="pl-PL" altLang="pl-PL" sz="4400" b="0" dirty="0">
              <a:solidFill>
                <a:srgbClr val="333399"/>
              </a:solidFill>
              <a:cs typeface="Mangal" charset="0"/>
            </a:endParaRPr>
          </a:p>
          <a:p>
            <a:pPr algn="ctr">
              <a:buClrTx/>
              <a:buFontTx/>
              <a:buNone/>
            </a:pPr>
            <a:endParaRPr lang="pl-PL" altLang="pl-PL" sz="4400" b="0" dirty="0">
              <a:solidFill>
                <a:srgbClr val="333399"/>
              </a:solidFill>
              <a:cs typeface="Mangal" charset="0"/>
            </a:endParaRPr>
          </a:p>
        </p:txBody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79DFC8C3-8220-46D9-94C6-6EA1A7824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95850"/>
            <a:ext cx="8785225" cy="161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r>
              <a:rPr lang="pl-PL" altLang="pl-PL" sz="2400" b="0" dirty="0">
                <a:solidFill>
                  <a:schemeClr val="tx1"/>
                </a:solidFill>
              </a:rPr>
              <a:t>bryg. mgr inż. Krzysztof Wilamowski </a:t>
            </a:r>
          </a:p>
          <a:p>
            <a:pPr>
              <a:buClrTx/>
              <a:buFontTx/>
              <a:buNone/>
            </a:pPr>
            <a:r>
              <a:rPr lang="pl-PL" altLang="pl-PL" sz="2000" b="0" dirty="0">
                <a:solidFill>
                  <a:schemeClr val="tx1"/>
                </a:solidFill>
              </a:rPr>
              <a:t>Rzeczoznawca ds. zabezpieczeń ppoż.</a:t>
            </a:r>
          </a:p>
          <a:p>
            <a:pPr>
              <a:buClrTx/>
              <a:buFontTx/>
              <a:buNone/>
            </a:pPr>
            <a:r>
              <a:rPr lang="pl-PL" altLang="pl-PL" sz="2000" b="0" dirty="0">
                <a:solidFill>
                  <a:schemeClr val="tx1"/>
                </a:solidFill>
              </a:rPr>
              <a:t>tel. 508 – 257 – 412</a:t>
            </a:r>
          </a:p>
          <a:p>
            <a:pPr>
              <a:buClrTx/>
              <a:buFontTx/>
              <a:buNone/>
            </a:pPr>
            <a:r>
              <a:rPr lang="pl-PL" altLang="pl-PL" sz="2000" b="0" dirty="0">
                <a:solidFill>
                  <a:schemeClr val="tx1"/>
                </a:solidFill>
              </a:rPr>
              <a:t>e-mail: wilam85@wp.pl</a:t>
            </a:r>
          </a:p>
        </p:txBody>
      </p:sp>
    </p:spTree>
    <p:extLst>
      <p:ext uri="{BB962C8B-B14F-4D97-AF65-F5344CB8AC3E}">
        <p14:creationId xmlns:p14="http://schemas.microsoft.com/office/powerpoint/2010/main" val="4289802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68C25E-CC2A-39B8-78BF-0D7FF0BA9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0D2C3F-E6B1-3FED-6928-2FB9BE0DF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3866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l-PL" dirty="0"/>
              <a:t>Art. 9 ustawy z dnia 5 grudnia 2024 r. o ochronie ludności i obronie cywilnej:</a:t>
            </a:r>
          </a:p>
          <a:p>
            <a:pPr marL="36576" indent="0">
              <a:buNone/>
            </a:pPr>
            <a:r>
              <a:rPr lang="pl-PL" dirty="0"/>
              <a:t>Organami ochrony ludności są: </a:t>
            </a:r>
          </a:p>
          <a:p>
            <a:pPr marL="550926" indent="-514350">
              <a:buAutoNum type="arabicParenR"/>
            </a:pPr>
            <a:r>
              <a:rPr lang="pl-PL" dirty="0"/>
              <a:t>terytorialne organy ochrony ludności: </a:t>
            </a:r>
          </a:p>
          <a:p>
            <a:r>
              <a:rPr lang="pl-PL" dirty="0"/>
              <a:t>wójt (burmistrz, prezydent miasta), </a:t>
            </a:r>
          </a:p>
          <a:p>
            <a:r>
              <a:rPr lang="pl-PL" dirty="0"/>
              <a:t>starosta,</a:t>
            </a:r>
          </a:p>
          <a:p>
            <a:r>
              <a:rPr lang="pl-PL" dirty="0"/>
              <a:t>wojewoda, </a:t>
            </a:r>
          </a:p>
          <a:p>
            <a:r>
              <a:rPr lang="pl-PL" dirty="0"/>
              <a:t>minister właściwy do spraw wewnętrznych;.</a:t>
            </a:r>
          </a:p>
        </p:txBody>
      </p:sp>
    </p:spTree>
    <p:extLst>
      <p:ext uri="{BB962C8B-B14F-4D97-AF65-F5344CB8AC3E}">
        <p14:creationId xmlns:p14="http://schemas.microsoft.com/office/powerpoint/2010/main" val="314854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F9C618-3F41-BD2B-F5EB-A18E0DA24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prstClr val="white"/>
                </a:solidFill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A1F77D-FC19-7579-4AA1-A60E8299A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075240" cy="4819674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pl-PL" dirty="0"/>
              <a:t>Art. 83 ust. 3 ustawy z dnia 5 grudnia 2024 r. o ochronie ludności i obronie cywilnej:</a:t>
            </a:r>
          </a:p>
          <a:p>
            <a:r>
              <a:rPr lang="pl-PL" dirty="0"/>
              <a:t>Schron to uznany za budowlę ochronną obiekt budowlany albo część obiektu budowlanego o konstrukcji zamkniętej i hermetycznej, wyposażony w urządzenia filtrowentylacyjne lub pochłaniacze regeneracyjne.</a:t>
            </a:r>
          </a:p>
          <a:p>
            <a:r>
              <a:rPr lang="pl-PL" dirty="0"/>
              <a:t>Ukrycie to uznany za budowlę ochronną obiekt budowlany albo część obiektu budowlanego o konstrukcji niehermetycznej.</a:t>
            </a:r>
          </a:p>
          <a:p>
            <a:r>
              <a:rPr lang="pl-PL" dirty="0"/>
              <a:t>Miejsca doraźnego schronienia to obiekty zbiorowej ochrony będące obiektami budowlanymi, przystosowane do tymczasowego ukrycia ludzi.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981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906469-F7EB-1205-9825-0C736152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94122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13C5CD-B030-4DB1-08C9-D240A2D6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147248" cy="5256584"/>
          </a:xfrm>
        </p:spPr>
        <p:txBody>
          <a:bodyPr/>
          <a:lstStyle/>
          <a:p>
            <a:pPr marL="36576" indent="0">
              <a:buNone/>
            </a:pPr>
            <a:r>
              <a:rPr lang="pl-PL" dirty="0"/>
              <a:t>Art. 90 ustawy z dnia 5 grudnia 2024 r. o ochronie ludności i obronie cywilnej:</a:t>
            </a:r>
          </a:p>
          <a:p>
            <a:pPr algn="just"/>
            <a:r>
              <a:rPr lang="pl-PL" dirty="0"/>
              <a:t>Właściwe organy ochrony ludności, na obszarze swojej właściwości miejscowej, planują niezbędną liczbę i pojemność obiektów zbiorowej ochrony, uwzględniając w szczególności liczbę ludności przebywającej na danym obszarze oraz przewidywane rodzaje zagrożeń</a:t>
            </a:r>
          </a:p>
          <a:p>
            <a:pPr marL="36576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6821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2006EB-069A-A75B-DF92-C8104D9D2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F029CD-31A4-CB60-818F-913A565EE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kumimoji="0" lang="pl-PL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Art. 90 ust. 2 ustawy z dnia 5 grudnia 2024 r. o ochronie ludności i obronie cywilnej:</a:t>
            </a:r>
          </a:p>
          <a:p>
            <a:pPr marL="36576" indent="0">
              <a:buNone/>
            </a:pPr>
            <a:r>
              <a:rPr lang="pl-PL" dirty="0"/>
              <a:t>Pojemność obiektów zbiorowej ochrony planuje się w taki sposób, aby zapewnić schronienie: </a:t>
            </a:r>
          </a:p>
          <a:p>
            <a:r>
              <a:rPr lang="pl-PL" dirty="0"/>
              <a:t>w granicach administracyjnych miast we wszystkich obiektach zbiorowej ochrony – dla co najmniej 50 %, </a:t>
            </a:r>
            <a:br>
              <a:rPr lang="pl-PL" dirty="0"/>
            </a:br>
            <a:r>
              <a:rPr lang="pl-PL" dirty="0"/>
              <a:t>w tym w budowlach ochronnych – dla co najmniej 25 %, </a:t>
            </a:r>
          </a:p>
          <a:p>
            <a:r>
              <a:rPr lang="pl-PL" dirty="0"/>
              <a:t>poza granicami administracyjnymi miast we wszystkich obiektach zbiorowej ochrony – dla co najmniej 25 %, w tym w budowlach ochronnych – dla co najmniej 15 % –</a:t>
            </a:r>
          </a:p>
          <a:p>
            <a:pPr marL="36576" indent="0">
              <a:buNone/>
            </a:pPr>
            <a:r>
              <a:rPr lang="pl-PL" b="1" dirty="0">
                <a:solidFill>
                  <a:srgbClr val="FF0000"/>
                </a:solidFill>
              </a:rPr>
              <a:t>przewidywanej liczby ludności przebywającej w sytuacji zagrożenia na obszarze</a:t>
            </a:r>
            <a:r>
              <a:rPr lang="pl-PL" b="1" dirty="0"/>
              <a:t> </a:t>
            </a:r>
            <a:r>
              <a:rPr lang="pl-PL" b="1" dirty="0">
                <a:solidFill>
                  <a:srgbClr val="FF0000"/>
                </a:solidFill>
              </a:rPr>
              <a:t>planowania</a:t>
            </a:r>
            <a:r>
              <a:rPr lang="pl-PL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1159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7D04A-92B5-67E2-D0A8-2276D2EF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3FAF79-776B-BBA2-1FB6-BA38B2BF3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003232" cy="5400600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pl-PL" dirty="0">
                <a:solidFill>
                  <a:prstClr val="white"/>
                </a:solidFill>
              </a:rPr>
              <a:t>Art. 93 ustawy z dnia 5 grudnia 2024 r. o ochronie ludności i obronie cywilnej:</a:t>
            </a:r>
          </a:p>
          <a:p>
            <a:r>
              <a:rPr lang="pl-PL" dirty="0"/>
              <a:t>W budynkach użyteczności publicznej zapewnia się budowle ochronne, jeżeli jest to uzasadnione potrzebą zapewnienia miejsc schronienia oraz możliwe ze względu na występujące w budynku rozwiązania techniczno-budowlane.</a:t>
            </a:r>
          </a:p>
          <a:p>
            <a:r>
              <a:rPr lang="pl-PL" dirty="0"/>
              <a:t>Dopuszcza się odstąpienie od zapewnienia budowli ochronnej w budynku użyteczności publicznej, jeżeli schronienie przebywających w nim osób zapewnia zlokalizowana w pobliżu inna budowla ochronna. </a:t>
            </a:r>
          </a:p>
        </p:txBody>
      </p:sp>
    </p:spTree>
    <p:extLst>
      <p:ext uri="{BB962C8B-B14F-4D97-AF65-F5344CB8AC3E}">
        <p14:creationId xmlns:p14="http://schemas.microsoft.com/office/powerpoint/2010/main" val="1393088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AD8369-0139-8D9C-1403-BA141357B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pl-PL" dirty="0"/>
              <a:t>Obiekty zbiorowej ochrony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3C64E6-1B91-7C55-2477-F9EB1E645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003232" cy="5073427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l-PL" sz="2400" dirty="0"/>
              <a:t>§ 1 rozporządzenia w sprawie szczegółowych warunków wyznaczania budynków użyteczności publicznej,  w których zapewnia się budowle ochronne:</a:t>
            </a:r>
          </a:p>
          <a:p>
            <a:pPr marL="493776" indent="-457200">
              <a:buFont typeface="+mj-lt"/>
              <a:buAutoNum type="arabicParenR"/>
            </a:pPr>
            <a:r>
              <a:rPr lang="pl-PL" sz="2800" dirty="0"/>
              <a:t>Przeznaczony w całości lub w części na potrzeby: </a:t>
            </a:r>
          </a:p>
          <a:p>
            <a:r>
              <a:rPr lang="pl-PL" sz="2800" dirty="0"/>
              <a:t>administracji publicznej lub wymiaru sprawiedliwości, w którym swoją siedzibę ma organ administracji publicznej lub wymiaru sprawiedliwości, </a:t>
            </a:r>
          </a:p>
          <a:p>
            <a:r>
              <a:rPr lang="pl-PL" sz="2800" dirty="0"/>
              <a:t>szpitala, </a:t>
            </a:r>
          </a:p>
          <a:p>
            <a:pPr marL="493776" indent="-457200">
              <a:buFont typeface="+mj-lt"/>
              <a:buAutoNum type="arabicParenR" startAt="2"/>
            </a:pPr>
            <a:r>
              <a:rPr lang="pl-PL" sz="2800" dirty="0"/>
              <a:t>Stale użytkowany w całości lub w części przez podmioty ochrony ludności.</a:t>
            </a:r>
          </a:p>
        </p:txBody>
      </p:sp>
    </p:spTree>
    <p:extLst>
      <p:ext uri="{BB962C8B-B14F-4D97-AF65-F5344CB8AC3E}">
        <p14:creationId xmlns:p14="http://schemas.microsoft.com/office/powerpoint/2010/main" val="2125884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7E1B57-AB24-8279-8E8D-1B8C731C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Obiekty zbiorowej ochrony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460A44-B41E-FC11-0933-08DB65190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075240" cy="5256584"/>
          </a:xfrm>
        </p:spPr>
        <p:txBody>
          <a:bodyPr>
            <a:normAutofit fontScale="92500"/>
          </a:bodyPr>
          <a:lstStyle/>
          <a:p>
            <a:pPr marL="550926" indent="-514350">
              <a:buFont typeface="+mj-lt"/>
              <a:buAutoNum type="arabicParenR"/>
            </a:pPr>
            <a:r>
              <a:rPr lang="pl-PL" dirty="0"/>
              <a:t>w którym może przebywać więcej niż 50 osób:</a:t>
            </a:r>
          </a:p>
          <a:p>
            <a:r>
              <a:rPr lang="pl-PL" dirty="0"/>
              <a:t>przeznaczony na potrzeby działalności leczniczej, pomocy społecznej, nauki, szkolnictwa wyższego, oświaty lub wychowania, </a:t>
            </a:r>
          </a:p>
          <a:p>
            <a:r>
              <a:rPr lang="pl-PL" dirty="0"/>
              <a:t>biurowy,</a:t>
            </a:r>
          </a:p>
          <a:p>
            <a:r>
              <a:rPr lang="pl-PL" dirty="0"/>
              <a:t>przeznaczony na potrzeby kultury, turystyki lub sportu; </a:t>
            </a:r>
          </a:p>
          <a:p>
            <a:pPr marL="550926" indent="-514350">
              <a:buFont typeface="+mj-lt"/>
              <a:buAutoNum type="arabicParenR" startAt="2"/>
            </a:pPr>
            <a:r>
              <a:rPr lang="pl-PL" dirty="0"/>
              <a:t>inny niż wymieniony w pkt 1 i 2 budynek użyteczności publicznej lub jego część, w której może przebywać więcej niż 100 osób lub która ma powierzchnię przekraczającą 2500 m2</a:t>
            </a:r>
          </a:p>
        </p:txBody>
      </p:sp>
    </p:spTree>
    <p:extLst>
      <p:ext uri="{BB962C8B-B14F-4D97-AF65-F5344CB8AC3E}">
        <p14:creationId xmlns:p14="http://schemas.microsoft.com/office/powerpoint/2010/main" val="3847831973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 — klasyczny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2336</TotalTime>
  <Words>2125</Words>
  <Application>Microsoft Office PowerPoint</Application>
  <PresentationFormat>Pokaz na ekranie (4:3)</PresentationFormat>
  <Paragraphs>145</Paragraphs>
  <Slides>28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4" baseType="lpstr">
      <vt:lpstr>Arial</vt:lpstr>
      <vt:lpstr>Calibri</vt:lpstr>
      <vt:lpstr>Mangal</vt:lpstr>
      <vt:lpstr>Times New Roman</vt:lpstr>
      <vt:lpstr>Wingdings 2</vt:lpstr>
      <vt:lpstr>Techniczny</vt:lpstr>
      <vt:lpstr>Wymagania w zakresie ochrony przeciwpożarowej dot. obiektów zbiorowej ochrony, o których mowa w ustawie z dnia 5 grudnia  2024 r. o ochronie ludności  i obronie cywilnej.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Obiekty zbiorowej ochrony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miejsca doraźnego schronienia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Wzory stanowisk wydawanych w trybie art. 56 Prawa budowlanego</dc:title>
  <dc:creator>Krzysiek</dc:creator>
  <cp:lastModifiedBy>Krzysztof Wilamowski</cp:lastModifiedBy>
  <cp:revision>140</cp:revision>
  <dcterms:created xsi:type="dcterms:W3CDTF">2010-06-28T13:09:50Z</dcterms:created>
  <dcterms:modified xsi:type="dcterms:W3CDTF">2025-11-27T05:06:08Z</dcterms:modified>
</cp:coreProperties>
</file>